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7" r:id="rId1"/>
  </p:sldMasterIdLst>
  <p:handoutMasterIdLst>
    <p:handoutMasterId r:id="rId35"/>
  </p:handoutMasterIdLst>
  <p:sldIdLst>
    <p:sldId id="256" r:id="rId2"/>
    <p:sldId id="288" r:id="rId3"/>
    <p:sldId id="289" r:id="rId4"/>
    <p:sldId id="285" r:id="rId5"/>
    <p:sldId id="301" r:id="rId6"/>
    <p:sldId id="302" r:id="rId7"/>
    <p:sldId id="286" r:id="rId8"/>
    <p:sldId id="287" r:id="rId9"/>
    <p:sldId id="297" r:id="rId10"/>
    <p:sldId id="298" r:id="rId11"/>
    <p:sldId id="299" r:id="rId12"/>
    <p:sldId id="290" r:id="rId13"/>
    <p:sldId id="294" r:id="rId14"/>
    <p:sldId id="295" r:id="rId15"/>
    <p:sldId id="293" r:id="rId16"/>
    <p:sldId id="284" r:id="rId17"/>
    <p:sldId id="300" r:id="rId18"/>
    <p:sldId id="258" r:id="rId19"/>
    <p:sldId id="259" r:id="rId20"/>
    <p:sldId id="260" r:id="rId21"/>
    <p:sldId id="261" r:id="rId22"/>
    <p:sldId id="262" r:id="rId23"/>
    <p:sldId id="263" r:id="rId24"/>
    <p:sldId id="264" r:id="rId25"/>
    <p:sldId id="303" r:id="rId26"/>
    <p:sldId id="265" r:id="rId27"/>
    <p:sldId id="266" r:id="rId28"/>
    <p:sldId id="267" r:id="rId29"/>
    <p:sldId id="268" r:id="rId30"/>
    <p:sldId id="269" r:id="rId31"/>
    <p:sldId id="270" r:id="rId32"/>
    <p:sldId id="282" r:id="rId33"/>
    <p:sldId id="304" r:id="rId34"/>
  </p:sldIdLst>
  <p:sldSz cx="9144000" cy="6858000" type="screen4x3"/>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9" autoAdjust="0"/>
    <p:restoredTop sz="94660"/>
  </p:normalViewPr>
  <p:slideViewPr>
    <p:cSldViewPr>
      <p:cViewPr varScale="1">
        <p:scale>
          <a:sx n="59" d="100"/>
          <a:sy n="59" d="100"/>
        </p:scale>
        <p:origin x="1496"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995217" y="0"/>
            <a:ext cx="3056414" cy="465455"/>
          </a:xfrm>
          <a:prstGeom prst="rect">
            <a:avLst/>
          </a:prstGeom>
        </p:spPr>
        <p:txBody>
          <a:bodyPr vert="horz" lIns="91440" tIns="45720" rIns="91440" bIns="45720" rtlCol="0"/>
          <a:lstStyle>
            <a:lvl1pPr algn="r">
              <a:defRPr sz="1200"/>
            </a:lvl1pPr>
          </a:lstStyle>
          <a:p>
            <a:fld id="{CE011643-4F98-43AA-A360-733ABE5328E8}" type="datetimeFigureOut">
              <a:rPr lang="id-ID" smtClean="0"/>
              <a:pPr/>
              <a:t>28/10/2024</a:t>
            </a:fld>
            <a:endParaRPr lang="id-ID"/>
          </a:p>
        </p:txBody>
      </p:sp>
      <p:sp>
        <p:nvSpPr>
          <p:cNvPr id="4" name="Footer Placeholder 3"/>
          <p:cNvSpPr>
            <a:spLocks noGrp="1"/>
          </p:cNvSpPr>
          <p:nvPr>
            <p:ph type="ftr" sz="quarter" idx="2"/>
          </p:nvPr>
        </p:nvSpPr>
        <p:spPr>
          <a:xfrm>
            <a:off x="0" y="8842030"/>
            <a:ext cx="3056414" cy="465455"/>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995217" y="8842030"/>
            <a:ext cx="3056414" cy="465455"/>
          </a:xfrm>
          <a:prstGeom prst="rect">
            <a:avLst/>
          </a:prstGeom>
        </p:spPr>
        <p:txBody>
          <a:bodyPr vert="horz" lIns="91440" tIns="45720" rIns="91440" bIns="45720" rtlCol="0" anchor="b"/>
          <a:lstStyle>
            <a:lvl1pPr algn="r">
              <a:defRPr sz="1200"/>
            </a:lvl1pPr>
          </a:lstStyle>
          <a:p>
            <a:fld id="{EACE82AD-9E1D-43F6-9DA9-6EF20A7D89FD}"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75887245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4206110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DD2E59-B178-4C98-B056-9D24CF9E985E}" type="slidenum">
              <a:rPr lang="id-ID" smtClean="0"/>
              <a:pPr/>
              <a:t>‹#›</a:t>
            </a:fld>
            <a:endParaRPr lang="id-ID"/>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548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6" name="Footer Placeholder 5"/>
          <p:cNvSpPr>
            <a:spLocks noGrp="1"/>
          </p:cNvSpPr>
          <p:nvPr>
            <p:ph type="ftr" sz="quarter" idx="11"/>
          </p:nvPr>
        </p:nvSpPr>
        <p:spPr/>
        <p:txBody>
          <a:bodyPr/>
          <a:lstStyle/>
          <a:p>
            <a:endParaRPr lang="id-ID"/>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19153808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6" name="Footer Placeholder 5"/>
          <p:cNvSpPr>
            <a:spLocks noGrp="1"/>
          </p:cNvSpPr>
          <p:nvPr>
            <p:ph type="ftr" sz="quarter" idx="11"/>
          </p:nvPr>
        </p:nvSpPr>
        <p:spPr/>
        <p:txBody>
          <a:bodyPr/>
          <a:lstStyle/>
          <a:p>
            <a:endParaRPr lang="id-ID"/>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DD2E59-B178-4C98-B056-9D24CF9E985E}" type="slidenum">
              <a:rPr lang="id-ID" smtClean="0"/>
              <a:pPr/>
              <a:t>‹#›</a:t>
            </a:fld>
            <a:endParaRPr lang="id-ID"/>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43631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6" name="Footer Placeholder 5"/>
          <p:cNvSpPr>
            <a:spLocks noGrp="1"/>
          </p:cNvSpPr>
          <p:nvPr>
            <p:ph type="ftr" sz="quarter" idx="11"/>
          </p:nvPr>
        </p:nvSpPr>
        <p:spPr/>
        <p:txBody>
          <a:bodyPr/>
          <a:lstStyle/>
          <a:p>
            <a:endParaRPr lang="id-ID"/>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174159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3391808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252801619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198739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5" name="Footer Placeholder 4"/>
          <p:cNvSpPr>
            <a:spLocks noGrp="1"/>
          </p:cNvSpPr>
          <p:nvPr>
            <p:ph type="ftr" sz="quarter" idx="11"/>
          </p:nvPr>
        </p:nvSpPr>
        <p:spPr/>
        <p:txBody>
          <a:bodyPr/>
          <a:lstStyle/>
          <a:p>
            <a:endParaRPr lang="id-ID"/>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3248585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6" name="Footer Placeholder 5"/>
          <p:cNvSpPr>
            <a:spLocks noGrp="1"/>
          </p:cNvSpPr>
          <p:nvPr>
            <p:ph type="ftr" sz="quarter" idx="11"/>
          </p:nvPr>
        </p:nvSpPr>
        <p:spPr/>
        <p:txBody>
          <a:bodyPr/>
          <a:lstStyle/>
          <a:p>
            <a:endParaRPr lang="id-ID"/>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305047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8" name="Footer Placeholder 7"/>
          <p:cNvSpPr>
            <a:spLocks noGrp="1"/>
          </p:cNvSpPr>
          <p:nvPr>
            <p:ph type="ftr" sz="quarter" idx="11"/>
          </p:nvPr>
        </p:nvSpPr>
        <p:spPr/>
        <p:txBody>
          <a:bodyPr/>
          <a:lstStyle/>
          <a:p>
            <a:endParaRPr lang="id-ID"/>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153953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4" name="Footer Placeholder 3"/>
          <p:cNvSpPr>
            <a:spLocks noGrp="1"/>
          </p:cNvSpPr>
          <p:nvPr>
            <p:ph type="ftr" sz="quarter" idx="11"/>
          </p:nvPr>
        </p:nvSpPr>
        <p:spPr/>
        <p:txBody>
          <a:bodyPr/>
          <a:lstStyle/>
          <a:p>
            <a:endParaRPr lang="id-ID"/>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259850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3" name="Footer Placeholder 2"/>
          <p:cNvSpPr>
            <a:spLocks noGrp="1"/>
          </p:cNvSpPr>
          <p:nvPr>
            <p:ph type="ftr" sz="quarter" idx="11"/>
          </p:nvPr>
        </p:nvSpPr>
        <p:spPr/>
        <p:txBody>
          <a:bodyPr/>
          <a:lstStyle/>
          <a:p>
            <a:endParaRPr lang="id-ID"/>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82004273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6" name="Footer Placeholder 5"/>
          <p:cNvSpPr>
            <a:spLocks noGrp="1"/>
          </p:cNvSpPr>
          <p:nvPr>
            <p:ph type="ftr" sz="quarter" idx="11"/>
          </p:nvPr>
        </p:nvSpPr>
        <p:spPr/>
        <p:txBody>
          <a:bodyPr/>
          <a:lstStyle/>
          <a:p>
            <a:endParaRPr lang="id-ID"/>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290871929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C71A35-04A2-4831-80F1-1D31C805DD61}" type="datetimeFigureOut">
              <a:rPr lang="id-ID" smtClean="0"/>
              <a:pPr/>
              <a:t>28/10/2024</a:t>
            </a:fld>
            <a:endParaRPr lang="id-ID"/>
          </a:p>
        </p:txBody>
      </p:sp>
      <p:sp>
        <p:nvSpPr>
          <p:cNvPr id="6" name="Footer Placeholder 5"/>
          <p:cNvSpPr>
            <a:spLocks noGrp="1"/>
          </p:cNvSpPr>
          <p:nvPr>
            <p:ph type="ftr" sz="quarter" idx="11"/>
          </p:nvPr>
        </p:nvSpPr>
        <p:spPr/>
        <p:txBody>
          <a:bodyPr/>
          <a:lstStyle/>
          <a:p>
            <a:endParaRPr lang="id-ID"/>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DD2E59-B178-4C98-B056-9D24CF9E985E}" type="slidenum">
              <a:rPr lang="id-ID" smtClean="0"/>
              <a:pPr/>
              <a:t>‹#›</a:t>
            </a:fld>
            <a:endParaRPr lang="id-ID"/>
          </a:p>
        </p:txBody>
      </p:sp>
    </p:spTree>
    <p:extLst>
      <p:ext uri="{BB962C8B-B14F-4D97-AF65-F5344CB8AC3E}">
        <p14:creationId xmlns:p14="http://schemas.microsoft.com/office/powerpoint/2010/main" val="4211251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98C71A35-04A2-4831-80F1-1D31C805DD61}" type="datetimeFigureOut">
              <a:rPr lang="id-ID" smtClean="0"/>
              <a:pPr/>
              <a:t>28/10/2024</a:t>
            </a:fld>
            <a:endParaRPr lang="id-ID"/>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3DD2E59-B178-4C98-B056-9D24CF9E985E}" type="slidenum">
              <a:rPr lang="id-ID" smtClean="0"/>
              <a:pPr/>
              <a:t>‹#›</a:t>
            </a:fld>
            <a:endParaRPr lang="id-ID"/>
          </a:p>
        </p:txBody>
      </p:sp>
    </p:spTree>
    <p:extLst>
      <p:ext uri="{BB962C8B-B14F-4D97-AF65-F5344CB8AC3E}">
        <p14:creationId xmlns:p14="http://schemas.microsoft.com/office/powerpoint/2010/main" val="861853886"/>
      </p:ext>
    </p:extLst>
  </p:cSld>
  <p:clrMap bg1="lt1" tx1="dk1" bg2="lt2" tx2="dk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 id="2147483998" r:id="rId11"/>
    <p:sldLayoutId id="2147483999" r:id="rId12"/>
    <p:sldLayoutId id="2147484000" r:id="rId13"/>
    <p:sldLayoutId id="2147484001" r:id="rId14"/>
    <p:sldLayoutId id="2147484002" r:id="rId15"/>
    <p:sldLayoutId id="214748400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357166"/>
            <a:ext cx="7715304" cy="900763"/>
          </a:xfrm>
        </p:spPr>
        <p:txBody>
          <a:bodyPr>
            <a:normAutofit fontScale="90000"/>
          </a:bodyPr>
          <a:lstStyle/>
          <a:p>
            <a:pPr algn="ctr"/>
            <a:r>
              <a:rPr lang="id-ID" sz="3200" b="1" dirty="0">
                <a:solidFill>
                  <a:srgbClr val="0070C0"/>
                </a:solidFill>
              </a:rPr>
              <a:t>Bab 5: Membentuk Interpretasi Realitas Nilai Budaya </a:t>
            </a:r>
          </a:p>
        </p:txBody>
      </p:sp>
      <p:sp>
        <p:nvSpPr>
          <p:cNvPr id="3" name="Subtitle 2"/>
          <p:cNvSpPr>
            <a:spLocks noGrp="1"/>
          </p:cNvSpPr>
          <p:nvPr>
            <p:ph type="subTitle" idx="1"/>
          </p:nvPr>
        </p:nvSpPr>
        <p:spPr>
          <a:xfrm>
            <a:off x="642910" y="1357298"/>
            <a:ext cx="7715304" cy="5143536"/>
          </a:xfrm>
        </p:spPr>
        <p:txBody>
          <a:bodyPr>
            <a:normAutofit/>
          </a:bodyPr>
          <a:lstStyle/>
          <a:p>
            <a:pPr algn="just"/>
            <a:endParaRPr lang="id-ID" i="1" dirty="0">
              <a:latin typeface="Cambria" panose="02040503050406030204" pitchFamily="18" charset="0"/>
              <a:ea typeface="Cambria" panose="02040503050406030204" pitchFamily="18" charset="0"/>
            </a:endParaRPr>
          </a:p>
          <a:p>
            <a:pPr algn="just"/>
            <a:r>
              <a:rPr lang="id-ID" sz="3200" b="1" i="1" dirty="0">
                <a:latin typeface="Cambria" panose="02040503050406030204" pitchFamily="18" charset="0"/>
                <a:ea typeface="Cambria" panose="02040503050406030204" pitchFamily="18" charset="0"/>
              </a:rPr>
              <a:t>Kepercayaan anda </a:t>
            </a:r>
            <a:r>
              <a:rPr lang="id-ID" sz="2800" b="1" i="1" dirty="0">
                <a:latin typeface="Cambria" panose="02040503050406030204" pitchFamily="18" charset="0"/>
                <a:ea typeface="Cambria" panose="02040503050406030204" pitchFamily="18" charset="0"/>
              </a:rPr>
              <a:t>menjadi pemikiran anda . Pemikiran anda menjadi kata-kata anda. Kata-kata anda menjadi tindakan anda. Tindakan anda  menjadi kebiasaan anda. Kebiasaan anda  menjadi karakter anda. Karakter anda menjadi takdir anda. </a:t>
            </a:r>
          </a:p>
          <a:p>
            <a:pPr algn="just"/>
            <a:r>
              <a:rPr lang="id-ID" b="1" i="1" dirty="0">
                <a:latin typeface="Cambria" panose="02040503050406030204" pitchFamily="18" charset="0"/>
                <a:ea typeface="Cambria" panose="02040503050406030204" pitchFamily="18" charset="0"/>
              </a:rPr>
              <a:t>(Mahatma Gandi)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E036EB-29B7-4822-AF0A-B4F639A05504}"/>
              </a:ext>
            </a:extLst>
          </p:cNvPr>
          <p:cNvSpPr>
            <a:spLocks noGrp="1"/>
          </p:cNvSpPr>
          <p:nvPr>
            <p:ph idx="1"/>
          </p:nvPr>
        </p:nvSpPr>
        <p:spPr/>
        <p:txBody>
          <a:bodyPr>
            <a:normAutofit/>
          </a:bodyPr>
          <a:lstStyle/>
          <a:p>
            <a:pPr marL="109728" indent="0">
              <a:buNone/>
            </a:pPr>
            <a:r>
              <a:rPr lang="en-US" sz="2800" dirty="0" err="1"/>
              <a:t>Persepsi</a:t>
            </a:r>
            <a:r>
              <a:rPr lang="en-US" sz="2800" dirty="0"/>
              <a:t> </a:t>
            </a:r>
            <a:r>
              <a:rPr lang="en-US" sz="2800" dirty="0" err="1"/>
              <a:t>adalah</a:t>
            </a:r>
            <a:r>
              <a:rPr lang="id-ID" sz="2800" dirty="0"/>
              <a:t>;</a:t>
            </a:r>
          </a:p>
          <a:p>
            <a:pPr marL="109728" indent="0">
              <a:buNone/>
            </a:pPr>
            <a:r>
              <a:rPr lang="en-US" sz="2800" dirty="0"/>
              <a:t>proses internal yang </a:t>
            </a:r>
            <a:r>
              <a:rPr lang="en-US" sz="2800" dirty="0" err="1"/>
              <a:t>memungkinkan</a:t>
            </a:r>
            <a:r>
              <a:rPr lang="en-US" sz="2800" dirty="0"/>
              <a:t> </a:t>
            </a:r>
            <a:r>
              <a:rPr lang="en-US" sz="2800" dirty="0" err="1"/>
              <a:t>kita</a:t>
            </a:r>
            <a:r>
              <a:rPr lang="en-US" sz="2800" dirty="0"/>
              <a:t> </a:t>
            </a:r>
            <a:r>
              <a:rPr lang="en-US" sz="2800" dirty="0" err="1"/>
              <a:t>memilih</a:t>
            </a:r>
            <a:r>
              <a:rPr lang="en-US" sz="2800" dirty="0"/>
              <a:t>, </a:t>
            </a:r>
            <a:r>
              <a:rPr lang="en-US" sz="2800" dirty="0" err="1"/>
              <a:t>mengorganisasikan</a:t>
            </a:r>
            <a:r>
              <a:rPr lang="en-US" sz="2800" dirty="0"/>
              <a:t> dan </a:t>
            </a:r>
            <a:r>
              <a:rPr lang="en-US" sz="2800" dirty="0" err="1"/>
              <a:t>menafsirkan</a:t>
            </a:r>
            <a:r>
              <a:rPr lang="en-US" sz="2800" dirty="0"/>
              <a:t> </a:t>
            </a:r>
            <a:r>
              <a:rPr lang="en-US" sz="2800" dirty="0" err="1"/>
              <a:t>rangsangan</a:t>
            </a:r>
            <a:r>
              <a:rPr lang="en-US" sz="2800" dirty="0"/>
              <a:t> </a:t>
            </a:r>
            <a:r>
              <a:rPr lang="en-US" sz="2800" dirty="0" err="1"/>
              <a:t>dari</a:t>
            </a:r>
            <a:r>
              <a:rPr lang="en-US" sz="2800" dirty="0"/>
              <a:t> </a:t>
            </a:r>
            <a:r>
              <a:rPr lang="en-US" sz="2800" dirty="0" err="1"/>
              <a:t>lingkungan</a:t>
            </a:r>
            <a:r>
              <a:rPr lang="en-US" sz="2800" dirty="0"/>
              <a:t> </a:t>
            </a:r>
            <a:r>
              <a:rPr lang="en-US" sz="2800" dirty="0" err="1"/>
              <a:t>kita</a:t>
            </a:r>
            <a:r>
              <a:rPr lang="en-US" sz="2800" dirty="0"/>
              <a:t> dan proses </a:t>
            </a:r>
            <a:r>
              <a:rPr lang="en-US" sz="2800" dirty="0" err="1"/>
              <a:t>tersebut</a:t>
            </a:r>
            <a:r>
              <a:rPr lang="en-US" sz="2800" dirty="0"/>
              <a:t> </a:t>
            </a:r>
            <a:r>
              <a:rPr lang="en-US" sz="2800" dirty="0" err="1"/>
              <a:t>mempengaruhi</a:t>
            </a:r>
            <a:r>
              <a:rPr lang="en-US" sz="2800" dirty="0"/>
              <a:t> </a:t>
            </a:r>
            <a:r>
              <a:rPr lang="en-US" sz="2800" dirty="0" err="1"/>
              <a:t>perilaku</a:t>
            </a:r>
            <a:r>
              <a:rPr lang="en-US" sz="2800" dirty="0"/>
              <a:t> </a:t>
            </a:r>
            <a:r>
              <a:rPr lang="en-US" sz="2800" dirty="0" err="1"/>
              <a:t>kita</a:t>
            </a:r>
            <a:r>
              <a:rPr lang="en-US" sz="2800" dirty="0"/>
              <a:t> (Baron dan Paulus, 1991:34 </a:t>
            </a:r>
            <a:r>
              <a:rPr lang="en-US" sz="2800" dirty="0" err="1"/>
              <a:t>identitas</a:t>
            </a:r>
            <a:r>
              <a:rPr lang="en-US" sz="2800" dirty="0"/>
              <a:t>.”</a:t>
            </a:r>
          </a:p>
          <a:p>
            <a:pPr marL="109728" indent="0">
              <a:buNone/>
            </a:pPr>
            <a:endParaRPr lang="en-US" dirty="0"/>
          </a:p>
        </p:txBody>
      </p:sp>
    </p:spTree>
    <p:extLst>
      <p:ext uri="{BB962C8B-B14F-4D97-AF65-F5344CB8AC3E}">
        <p14:creationId xmlns:p14="http://schemas.microsoft.com/office/powerpoint/2010/main" val="3758590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46B8FE-467C-4CCF-B1C3-4517C6BEA9A1}"/>
              </a:ext>
            </a:extLst>
          </p:cNvPr>
          <p:cNvSpPr>
            <a:spLocks noGrp="1"/>
          </p:cNvSpPr>
          <p:nvPr>
            <p:ph idx="1"/>
          </p:nvPr>
        </p:nvSpPr>
        <p:spPr>
          <a:xfrm>
            <a:off x="457200" y="908720"/>
            <a:ext cx="8229600" cy="5098571"/>
          </a:xfrm>
        </p:spPr>
        <p:txBody>
          <a:bodyPr/>
          <a:lstStyle/>
          <a:p>
            <a:pPr marL="109728" indent="0">
              <a:buNone/>
            </a:pPr>
            <a:r>
              <a:rPr lang="en-US" sz="2800" dirty="0" err="1"/>
              <a:t>Persepsilah</a:t>
            </a:r>
            <a:r>
              <a:rPr lang="en-US" sz="2800" dirty="0"/>
              <a:t> yang </a:t>
            </a:r>
            <a:r>
              <a:rPr lang="en-US" sz="2800" dirty="0" err="1"/>
              <a:t>menentukan</a:t>
            </a:r>
            <a:r>
              <a:rPr lang="en-US" sz="2800" dirty="0"/>
              <a:t> </a:t>
            </a:r>
            <a:r>
              <a:rPr lang="en-US" sz="2800" dirty="0" err="1"/>
              <a:t>kita</a:t>
            </a:r>
            <a:r>
              <a:rPr lang="en-US" sz="2800" dirty="0"/>
              <a:t> </a:t>
            </a:r>
            <a:r>
              <a:rPr lang="en-US" sz="2800" dirty="0" err="1"/>
              <a:t>memilih</a:t>
            </a:r>
            <a:r>
              <a:rPr lang="en-US" sz="2800" dirty="0"/>
              <a:t> </a:t>
            </a:r>
            <a:r>
              <a:rPr lang="en-US" sz="2800" dirty="0" err="1"/>
              <a:t>suatu</a:t>
            </a:r>
            <a:r>
              <a:rPr lang="en-US" sz="2800" dirty="0"/>
              <a:t> </a:t>
            </a:r>
            <a:r>
              <a:rPr lang="en-US" sz="2800" dirty="0" err="1"/>
              <a:t>pesan</a:t>
            </a:r>
            <a:r>
              <a:rPr lang="en-US" sz="2800" dirty="0"/>
              <a:t> dan </a:t>
            </a:r>
            <a:r>
              <a:rPr lang="en-US" sz="2800" dirty="0" err="1"/>
              <a:t>mengabaikan</a:t>
            </a:r>
            <a:r>
              <a:rPr lang="en-US" sz="2800" dirty="0"/>
              <a:t> </a:t>
            </a:r>
            <a:r>
              <a:rPr lang="en-US" sz="2800" dirty="0" err="1"/>
              <a:t>pesan</a:t>
            </a:r>
            <a:r>
              <a:rPr lang="en-US" sz="2800" dirty="0"/>
              <a:t> yang lain. </a:t>
            </a:r>
            <a:r>
              <a:rPr lang="en-US" sz="2800" dirty="0" err="1"/>
              <a:t>Semakin</a:t>
            </a:r>
            <a:r>
              <a:rPr lang="en-US" sz="2800" dirty="0"/>
              <a:t> </a:t>
            </a:r>
            <a:r>
              <a:rPr lang="en-US" sz="2800" dirty="0" err="1"/>
              <a:t>tinggi</a:t>
            </a:r>
            <a:r>
              <a:rPr lang="en-US" sz="2800" dirty="0"/>
              <a:t> </a:t>
            </a:r>
            <a:r>
              <a:rPr lang="en-US" sz="2800" dirty="0" err="1"/>
              <a:t>derajat</a:t>
            </a:r>
            <a:r>
              <a:rPr lang="en-US" sz="2800" dirty="0"/>
              <a:t> </a:t>
            </a:r>
            <a:r>
              <a:rPr lang="en-US" sz="2800" dirty="0" err="1"/>
              <a:t>kesamaan</a:t>
            </a:r>
            <a:r>
              <a:rPr lang="en-US" sz="2800" dirty="0"/>
              <a:t> </a:t>
            </a:r>
            <a:r>
              <a:rPr lang="en-US" sz="2800" dirty="0" err="1"/>
              <a:t>persepsi</a:t>
            </a:r>
            <a:r>
              <a:rPr lang="en-US" sz="2800" dirty="0"/>
              <a:t> </a:t>
            </a:r>
            <a:r>
              <a:rPr lang="en-US" sz="2800" dirty="0" err="1"/>
              <a:t>antar</a:t>
            </a:r>
            <a:r>
              <a:rPr lang="en-US" sz="2800" dirty="0"/>
              <a:t> </a:t>
            </a:r>
            <a:r>
              <a:rPr lang="en-US" sz="2800" dirty="0" err="1"/>
              <a:t>individu</a:t>
            </a:r>
            <a:r>
              <a:rPr lang="en-US" sz="2800" dirty="0"/>
              <a:t>, </a:t>
            </a:r>
            <a:r>
              <a:rPr lang="en-US" sz="2800" dirty="0" err="1"/>
              <a:t>semakin</a:t>
            </a:r>
            <a:r>
              <a:rPr lang="en-US" sz="2800" dirty="0"/>
              <a:t> </a:t>
            </a:r>
            <a:r>
              <a:rPr lang="en-US" sz="2800" dirty="0" err="1"/>
              <a:t>mudah</a:t>
            </a:r>
            <a:r>
              <a:rPr lang="en-US" sz="2800" dirty="0"/>
              <a:t> dan </a:t>
            </a:r>
            <a:r>
              <a:rPr lang="en-US" sz="2800" dirty="0" err="1"/>
              <a:t>semakin</a:t>
            </a:r>
            <a:r>
              <a:rPr lang="en-US" sz="2800" dirty="0"/>
              <a:t> </a:t>
            </a:r>
            <a:r>
              <a:rPr lang="en-US" sz="2800" dirty="0" err="1"/>
              <a:t>sering</a:t>
            </a:r>
            <a:r>
              <a:rPr lang="en-US" sz="2800" dirty="0"/>
              <a:t> </a:t>
            </a:r>
            <a:r>
              <a:rPr lang="en-US" sz="2800" dirty="0" err="1"/>
              <a:t>mereka</a:t>
            </a:r>
            <a:r>
              <a:rPr lang="en-US" sz="2800" dirty="0"/>
              <a:t> </a:t>
            </a:r>
            <a:r>
              <a:rPr lang="en-US" sz="2800" dirty="0" err="1"/>
              <a:t>berkomunikasi</a:t>
            </a:r>
            <a:r>
              <a:rPr lang="en-US" sz="2800" dirty="0"/>
              <a:t>, dan </a:t>
            </a:r>
            <a:r>
              <a:rPr lang="en-US" sz="2800" dirty="0" err="1"/>
              <a:t>sebagai</a:t>
            </a:r>
            <a:r>
              <a:rPr lang="en-US" sz="2800" dirty="0"/>
              <a:t> </a:t>
            </a:r>
            <a:r>
              <a:rPr lang="en-US" sz="2800" dirty="0" err="1"/>
              <a:t>konsekuensinya</a:t>
            </a:r>
            <a:r>
              <a:rPr lang="en-US" sz="2800" dirty="0"/>
              <a:t> </a:t>
            </a:r>
            <a:r>
              <a:rPr lang="en-US" sz="2800" dirty="0" err="1"/>
              <a:t>semakin</a:t>
            </a:r>
            <a:r>
              <a:rPr lang="en-US" sz="2800" dirty="0"/>
              <a:t> </a:t>
            </a:r>
            <a:r>
              <a:rPr lang="en-US" sz="2800" dirty="0" err="1"/>
              <a:t>cenderung</a:t>
            </a:r>
            <a:r>
              <a:rPr lang="en-US" sz="2800" dirty="0"/>
              <a:t> </a:t>
            </a:r>
            <a:r>
              <a:rPr lang="en-US" sz="2800" dirty="0" err="1"/>
              <a:t>membentuk</a:t>
            </a:r>
            <a:r>
              <a:rPr lang="en-US" sz="2800" dirty="0"/>
              <a:t> </a:t>
            </a:r>
            <a:r>
              <a:rPr lang="en-US" sz="2800" dirty="0" err="1"/>
              <a:t>kelompok</a:t>
            </a:r>
            <a:r>
              <a:rPr lang="en-US" sz="2800" dirty="0"/>
              <a:t> </a:t>
            </a:r>
            <a:r>
              <a:rPr lang="en-US" sz="2800" dirty="0" err="1"/>
              <a:t>budaya</a:t>
            </a:r>
            <a:r>
              <a:rPr lang="en-US" sz="2800" dirty="0"/>
              <a:t> </a:t>
            </a:r>
            <a:r>
              <a:rPr lang="en-US" sz="2800" dirty="0" err="1"/>
              <a:t>atau</a:t>
            </a:r>
            <a:r>
              <a:rPr lang="en-US" sz="2800" dirty="0"/>
              <a:t> </a:t>
            </a:r>
            <a:r>
              <a:rPr lang="en-US" sz="2800" dirty="0" err="1"/>
              <a:t>kelompok</a:t>
            </a:r>
            <a:r>
              <a:rPr lang="en-US" sz="2800" dirty="0"/>
              <a:t> </a:t>
            </a:r>
            <a:r>
              <a:rPr lang="en-US" sz="2800" dirty="0" err="1"/>
              <a:t>identitas</a:t>
            </a:r>
            <a:r>
              <a:rPr lang="en-US" sz="2800" dirty="0"/>
              <a:t>.”</a:t>
            </a:r>
            <a:endParaRPr lang="id-ID" sz="2800" dirty="0"/>
          </a:p>
          <a:p>
            <a:pPr marL="109728" indent="0">
              <a:buNone/>
            </a:pPr>
            <a:endParaRPr lang="en-US" sz="2800" dirty="0"/>
          </a:p>
          <a:p>
            <a:pPr marL="109728" indent="0">
              <a:buNone/>
            </a:pPr>
            <a:endParaRPr lang="en-US" dirty="0"/>
          </a:p>
        </p:txBody>
      </p:sp>
    </p:spTree>
    <p:extLst>
      <p:ext uri="{BB962C8B-B14F-4D97-AF65-F5344CB8AC3E}">
        <p14:creationId xmlns:p14="http://schemas.microsoft.com/office/powerpoint/2010/main" val="76977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F4F7CEB-43C3-4BA8-869F-34E07469F5C2}"/>
              </a:ext>
            </a:extLst>
          </p:cNvPr>
          <p:cNvSpPr>
            <a:spLocks noGrp="1"/>
          </p:cNvSpPr>
          <p:nvPr>
            <p:ph type="title"/>
          </p:nvPr>
        </p:nvSpPr>
        <p:spPr/>
        <p:txBody>
          <a:bodyPr/>
          <a:lstStyle/>
          <a:p>
            <a:r>
              <a:rPr lang="id-ID" dirty="0"/>
              <a:t>Persepsi dan budaya </a:t>
            </a:r>
            <a:endParaRPr lang="en-US" dirty="0"/>
          </a:p>
        </p:txBody>
      </p:sp>
      <p:sp>
        <p:nvSpPr>
          <p:cNvPr id="2" name="Content Placeholder 1">
            <a:extLst>
              <a:ext uri="{FF2B5EF4-FFF2-40B4-BE49-F238E27FC236}">
                <a16:creationId xmlns:a16="http://schemas.microsoft.com/office/drawing/2014/main" id="{DE3205F1-8D10-4C90-89F6-4166BD4E631C}"/>
              </a:ext>
            </a:extLst>
          </p:cNvPr>
          <p:cNvSpPr>
            <a:spLocks noGrp="1"/>
          </p:cNvSpPr>
          <p:nvPr>
            <p:ph idx="1"/>
          </p:nvPr>
        </p:nvSpPr>
        <p:spPr/>
        <p:txBody>
          <a:bodyPr>
            <a:normAutofit/>
          </a:bodyPr>
          <a:lstStyle/>
          <a:p>
            <a:pPr marL="109728" indent="0">
              <a:buNone/>
            </a:pPr>
            <a:endParaRPr lang="id-ID" dirty="0"/>
          </a:p>
          <a:p>
            <a:pPr marL="109728" indent="0">
              <a:buNone/>
            </a:pPr>
            <a:r>
              <a:rPr lang="id-ID" dirty="0"/>
              <a:t>Bagaimana budaya mempengaaruhi persepsi?</a:t>
            </a:r>
          </a:p>
          <a:p>
            <a:pPr marL="109728" indent="0">
              <a:buNone/>
            </a:pPr>
            <a:endParaRPr lang="id-ID" dirty="0"/>
          </a:p>
          <a:p>
            <a:pPr marL="109728" indent="0">
              <a:buNone/>
            </a:pPr>
            <a:r>
              <a:rPr lang="id-ID" dirty="0"/>
              <a:t>Contoh, bagi ibu-ibu Kaukasia, perilaku anak yang merefleksikan ketegasan, kegembiraaan dan perhatian dinilaai secaara positif. </a:t>
            </a:r>
          </a:p>
          <a:p>
            <a:pPr marL="109728" indent="0">
              <a:buNone/>
            </a:pPr>
            <a:r>
              <a:rPr lang="id-ID" dirty="0"/>
              <a:t>Namun ibu-ibu dari Navajo, menganggap ketegasan, kegembiraan adalh hal yang tidak sopan. </a:t>
            </a:r>
            <a:endParaRPr lang="en-US" dirty="0"/>
          </a:p>
        </p:txBody>
      </p:sp>
    </p:spTree>
    <p:extLst>
      <p:ext uri="{BB962C8B-B14F-4D97-AF65-F5344CB8AC3E}">
        <p14:creationId xmlns:p14="http://schemas.microsoft.com/office/powerpoint/2010/main" val="1348314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C7F4B9-1211-4B21-AB27-A13CBF79ECCC}"/>
              </a:ext>
            </a:extLst>
          </p:cNvPr>
          <p:cNvSpPr>
            <a:spLocks noGrp="1"/>
          </p:cNvSpPr>
          <p:nvPr>
            <p:ph idx="1"/>
          </p:nvPr>
        </p:nvSpPr>
        <p:spPr/>
        <p:txBody>
          <a:bodyPr>
            <a:normAutofit/>
          </a:bodyPr>
          <a:lstStyle/>
          <a:p>
            <a:pPr marL="109728" indent="0">
              <a:buNone/>
            </a:pPr>
            <a:r>
              <a:rPr lang="id-ID" sz="3200" dirty="0"/>
              <a:t>Menurut De Monte bagi kebanyakan orang Amerika dan Eropa, menghargai keterusterangan, presentasi yang detail dan debat yang hangat berdasarkan fakta juga asumsi sangat dihargai.</a:t>
            </a:r>
            <a:endParaRPr lang="en-US" sz="3200" dirty="0"/>
          </a:p>
        </p:txBody>
      </p:sp>
    </p:spTree>
    <p:extLst>
      <p:ext uri="{BB962C8B-B14F-4D97-AF65-F5344CB8AC3E}">
        <p14:creationId xmlns:p14="http://schemas.microsoft.com/office/powerpoint/2010/main" val="2728802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812EAA-0972-4F3B-81B2-46F876B13D7E}"/>
              </a:ext>
            </a:extLst>
          </p:cNvPr>
          <p:cNvSpPr>
            <a:spLocks noGrp="1"/>
          </p:cNvSpPr>
          <p:nvPr>
            <p:ph idx="1"/>
          </p:nvPr>
        </p:nvSpPr>
        <p:spPr/>
        <p:txBody>
          <a:bodyPr>
            <a:normAutofit fontScale="92500" lnSpcReduction="10000"/>
          </a:bodyPr>
          <a:lstStyle/>
          <a:p>
            <a:pPr marL="109728" indent="0">
              <a:buNone/>
            </a:pPr>
            <a:r>
              <a:rPr lang="id-ID" sz="3200" dirty="0"/>
              <a:t>Contoh lain, </a:t>
            </a:r>
          </a:p>
          <a:p>
            <a:pPr marL="109728" indent="0">
              <a:buNone/>
            </a:pPr>
            <a:r>
              <a:rPr lang="id-ID" sz="3200" dirty="0"/>
              <a:t>Di Meksiko, status sosial merupakan indikator utama kredibilitas seseorang.</a:t>
            </a:r>
          </a:p>
          <a:p>
            <a:pPr marL="109728" indent="0">
              <a:buNone/>
            </a:pPr>
            <a:r>
              <a:rPr lang="id-ID" sz="3200" dirty="0"/>
              <a:t>Bagi orang Amerika kedipan mata saat berbicara hal biasa, namun bagi orang Taiwan dianggap tidak sopan </a:t>
            </a:r>
            <a:endParaRPr lang="en-US" sz="3200" dirty="0"/>
          </a:p>
        </p:txBody>
      </p:sp>
    </p:spTree>
    <p:extLst>
      <p:ext uri="{BB962C8B-B14F-4D97-AF65-F5344CB8AC3E}">
        <p14:creationId xmlns:p14="http://schemas.microsoft.com/office/powerpoint/2010/main" val="162222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350F55-EA4F-4B41-97F5-C601B489124C}"/>
              </a:ext>
            </a:extLst>
          </p:cNvPr>
          <p:cNvSpPr>
            <a:spLocks noGrp="1"/>
          </p:cNvSpPr>
          <p:nvPr>
            <p:ph idx="1"/>
          </p:nvPr>
        </p:nvSpPr>
        <p:spPr>
          <a:xfrm>
            <a:off x="457200" y="692696"/>
            <a:ext cx="8229600" cy="5314595"/>
          </a:xfrm>
        </p:spPr>
        <p:txBody>
          <a:bodyPr>
            <a:normAutofit/>
          </a:bodyPr>
          <a:lstStyle/>
          <a:p>
            <a:pPr marL="109728" indent="0">
              <a:buNone/>
            </a:pPr>
            <a:r>
              <a:rPr lang="en-US" sz="3200" dirty="0" err="1"/>
              <a:t>Persepsilah</a:t>
            </a:r>
            <a:r>
              <a:rPr lang="en-US" sz="3200" dirty="0"/>
              <a:t> yang </a:t>
            </a:r>
            <a:r>
              <a:rPr lang="en-US" sz="3200" dirty="0" err="1"/>
              <a:t>menentukan</a:t>
            </a:r>
            <a:r>
              <a:rPr lang="en-US" sz="3200" dirty="0"/>
              <a:t> </a:t>
            </a:r>
            <a:r>
              <a:rPr lang="en-US" sz="3200" dirty="0" err="1"/>
              <a:t>kita</a:t>
            </a:r>
            <a:r>
              <a:rPr lang="en-US" sz="3200" dirty="0"/>
              <a:t> </a:t>
            </a:r>
            <a:r>
              <a:rPr lang="en-US" sz="3200" dirty="0" err="1"/>
              <a:t>memilih</a:t>
            </a:r>
            <a:r>
              <a:rPr lang="en-US" sz="3200" dirty="0"/>
              <a:t> </a:t>
            </a:r>
            <a:r>
              <a:rPr lang="en-US" sz="3200" dirty="0" err="1"/>
              <a:t>suatu</a:t>
            </a:r>
            <a:r>
              <a:rPr lang="en-US" sz="3200" dirty="0"/>
              <a:t> </a:t>
            </a:r>
            <a:r>
              <a:rPr lang="en-US" sz="3200" dirty="0" err="1"/>
              <a:t>pesan</a:t>
            </a:r>
            <a:r>
              <a:rPr lang="en-US" sz="3200" dirty="0"/>
              <a:t> dan </a:t>
            </a:r>
            <a:r>
              <a:rPr lang="en-US" sz="3200" dirty="0" err="1"/>
              <a:t>mengabaikan</a:t>
            </a:r>
            <a:r>
              <a:rPr lang="en-US" sz="3200" dirty="0"/>
              <a:t> </a:t>
            </a:r>
            <a:r>
              <a:rPr lang="en-US" sz="3200" dirty="0" err="1"/>
              <a:t>pesan</a:t>
            </a:r>
            <a:r>
              <a:rPr lang="en-US" sz="3200" dirty="0"/>
              <a:t> yang lain. </a:t>
            </a:r>
            <a:r>
              <a:rPr lang="en-US" sz="3200" dirty="0" err="1"/>
              <a:t>Semakin</a:t>
            </a:r>
            <a:r>
              <a:rPr lang="en-US" sz="3200" dirty="0"/>
              <a:t> </a:t>
            </a:r>
            <a:r>
              <a:rPr lang="en-US" sz="3200" dirty="0" err="1"/>
              <a:t>tinggi</a:t>
            </a:r>
            <a:r>
              <a:rPr lang="en-US" sz="3200" dirty="0"/>
              <a:t> </a:t>
            </a:r>
            <a:r>
              <a:rPr lang="en-US" sz="3200" dirty="0" err="1"/>
              <a:t>derajat</a:t>
            </a:r>
            <a:r>
              <a:rPr lang="en-US" sz="3200" dirty="0"/>
              <a:t> </a:t>
            </a:r>
            <a:r>
              <a:rPr lang="en-US" sz="3200" dirty="0" err="1"/>
              <a:t>kesamaan</a:t>
            </a:r>
            <a:r>
              <a:rPr lang="en-US" sz="3200" dirty="0"/>
              <a:t> </a:t>
            </a:r>
            <a:r>
              <a:rPr lang="en-US" sz="3200" dirty="0" err="1"/>
              <a:t>persepsi</a:t>
            </a:r>
            <a:r>
              <a:rPr lang="en-US" sz="3200" dirty="0"/>
              <a:t> </a:t>
            </a:r>
            <a:r>
              <a:rPr lang="en-US" sz="3200" dirty="0" err="1"/>
              <a:t>antar</a:t>
            </a:r>
            <a:r>
              <a:rPr lang="en-US" sz="3200" dirty="0"/>
              <a:t> </a:t>
            </a:r>
            <a:r>
              <a:rPr lang="en-US" sz="3200" dirty="0" err="1"/>
              <a:t>individu</a:t>
            </a:r>
            <a:r>
              <a:rPr lang="en-US" sz="3200" dirty="0"/>
              <a:t>, </a:t>
            </a:r>
            <a:r>
              <a:rPr lang="en-US" sz="3200" dirty="0" err="1"/>
              <a:t>semakin</a:t>
            </a:r>
            <a:r>
              <a:rPr lang="en-US" sz="3200" dirty="0"/>
              <a:t> </a:t>
            </a:r>
            <a:r>
              <a:rPr lang="en-US" sz="3200" dirty="0" err="1"/>
              <a:t>mudah</a:t>
            </a:r>
            <a:r>
              <a:rPr lang="en-US" sz="3200" dirty="0"/>
              <a:t> dan </a:t>
            </a:r>
            <a:r>
              <a:rPr lang="en-US" sz="3200" dirty="0" err="1"/>
              <a:t>semakin</a:t>
            </a:r>
            <a:r>
              <a:rPr lang="en-US" sz="3200" dirty="0"/>
              <a:t> </a:t>
            </a:r>
            <a:r>
              <a:rPr lang="en-US" sz="3200" dirty="0" err="1"/>
              <a:t>sering</a:t>
            </a:r>
            <a:r>
              <a:rPr lang="en-US" sz="3200" dirty="0"/>
              <a:t> </a:t>
            </a:r>
            <a:r>
              <a:rPr lang="en-US" sz="3200" dirty="0" err="1"/>
              <a:t>mereka</a:t>
            </a:r>
            <a:r>
              <a:rPr lang="en-US" sz="3200" dirty="0"/>
              <a:t> </a:t>
            </a:r>
            <a:r>
              <a:rPr lang="en-US" sz="3200" dirty="0" err="1"/>
              <a:t>berkomunikasi</a:t>
            </a:r>
            <a:r>
              <a:rPr lang="en-US" sz="3200" dirty="0"/>
              <a:t>, dan </a:t>
            </a:r>
            <a:r>
              <a:rPr lang="en-US" sz="3200" dirty="0" err="1"/>
              <a:t>sebagai</a:t>
            </a:r>
            <a:r>
              <a:rPr lang="en-US" sz="3200" dirty="0"/>
              <a:t> </a:t>
            </a:r>
            <a:r>
              <a:rPr lang="en-US" sz="3200" dirty="0" err="1"/>
              <a:t>konsekuensinya</a:t>
            </a:r>
            <a:r>
              <a:rPr lang="en-US" sz="3200" dirty="0"/>
              <a:t> </a:t>
            </a:r>
            <a:r>
              <a:rPr lang="en-US" sz="3200" dirty="0" err="1"/>
              <a:t>semakin</a:t>
            </a:r>
            <a:r>
              <a:rPr lang="en-US" sz="3200" dirty="0"/>
              <a:t> </a:t>
            </a:r>
            <a:r>
              <a:rPr lang="en-US" sz="3200" dirty="0" err="1"/>
              <a:t>cenderung</a:t>
            </a:r>
            <a:r>
              <a:rPr lang="en-US" sz="3200" dirty="0"/>
              <a:t> </a:t>
            </a:r>
            <a:r>
              <a:rPr lang="en-US" sz="3200" dirty="0" err="1"/>
              <a:t>membentuk</a:t>
            </a:r>
            <a:r>
              <a:rPr lang="en-US" sz="3200" dirty="0"/>
              <a:t> </a:t>
            </a:r>
            <a:r>
              <a:rPr lang="en-US" sz="3200" dirty="0" err="1"/>
              <a:t>kelompok</a:t>
            </a:r>
            <a:r>
              <a:rPr lang="en-US" sz="3200" dirty="0"/>
              <a:t> </a:t>
            </a:r>
            <a:r>
              <a:rPr lang="en-US" sz="3200" dirty="0" err="1"/>
              <a:t>budaya</a:t>
            </a:r>
            <a:r>
              <a:rPr lang="en-US" sz="3200" dirty="0"/>
              <a:t> </a:t>
            </a:r>
            <a:r>
              <a:rPr lang="en-US" sz="3200" dirty="0" err="1"/>
              <a:t>atau</a:t>
            </a:r>
            <a:r>
              <a:rPr lang="en-US" sz="3200" dirty="0"/>
              <a:t> </a:t>
            </a:r>
            <a:r>
              <a:rPr lang="en-US" sz="3200" dirty="0" err="1"/>
              <a:t>kelompok</a:t>
            </a:r>
            <a:r>
              <a:rPr lang="en-US" sz="3200" dirty="0"/>
              <a:t> </a:t>
            </a:r>
            <a:r>
              <a:rPr lang="en-US" sz="3200" dirty="0" err="1"/>
              <a:t>identitas</a:t>
            </a:r>
            <a:r>
              <a:rPr lang="en-US" sz="3200" dirty="0"/>
              <a:t>.”</a:t>
            </a:r>
            <a:endParaRPr lang="id-ID" sz="3200" dirty="0"/>
          </a:p>
          <a:p>
            <a:pPr marL="109728" indent="0">
              <a:buNone/>
            </a:pPr>
            <a:endParaRPr lang="en-US" sz="3200" dirty="0"/>
          </a:p>
        </p:txBody>
      </p:sp>
    </p:spTree>
    <p:extLst>
      <p:ext uri="{BB962C8B-B14F-4D97-AF65-F5344CB8AC3E}">
        <p14:creationId xmlns:p14="http://schemas.microsoft.com/office/powerpoint/2010/main" val="319799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C37CFDD-D764-4F34-B8AE-9EAC1BC782EA}"/>
              </a:ext>
            </a:extLst>
          </p:cNvPr>
          <p:cNvSpPr>
            <a:spLocks noGrp="1"/>
          </p:cNvSpPr>
          <p:nvPr>
            <p:ph type="title"/>
          </p:nvPr>
        </p:nvSpPr>
        <p:spPr/>
        <p:txBody>
          <a:bodyPr/>
          <a:lstStyle/>
          <a:p>
            <a:r>
              <a:rPr lang="id-ID" dirty="0"/>
              <a:t>Variabel Budaya</a:t>
            </a:r>
            <a:endParaRPr lang="en-US" dirty="0"/>
          </a:p>
        </p:txBody>
      </p:sp>
      <p:sp>
        <p:nvSpPr>
          <p:cNvPr id="2" name="Content Placeholder 1">
            <a:extLst>
              <a:ext uri="{FF2B5EF4-FFF2-40B4-BE49-F238E27FC236}">
                <a16:creationId xmlns:a16="http://schemas.microsoft.com/office/drawing/2014/main" id="{18B48B39-2E69-4D16-A4C1-6EAD3F7510ED}"/>
              </a:ext>
            </a:extLst>
          </p:cNvPr>
          <p:cNvSpPr>
            <a:spLocks noGrp="1"/>
          </p:cNvSpPr>
          <p:nvPr>
            <p:ph idx="1"/>
          </p:nvPr>
        </p:nvSpPr>
        <p:spPr/>
        <p:txBody>
          <a:bodyPr/>
          <a:lstStyle/>
          <a:p>
            <a:pPr marL="109728" indent="0">
              <a:buNone/>
            </a:pPr>
            <a:endParaRPr lang="id-ID" dirty="0"/>
          </a:p>
          <a:p>
            <a:pPr marL="109728" indent="0">
              <a:buNone/>
            </a:pPr>
            <a:r>
              <a:rPr lang="id-ID" sz="2400" b="1" dirty="0"/>
              <a:t>Konteks budaya penting dalam komunikasi antar manusia. </a:t>
            </a:r>
          </a:p>
          <a:p>
            <a:pPr marL="109728" indent="0">
              <a:buNone/>
            </a:pPr>
            <a:r>
              <a:rPr lang="id-ID" sz="2400" b="1" dirty="0"/>
              <a:t>Kita tdk flash back kembali tentang apa itu budaya tetapi akan mengingatkan kembali budaya mengajarkan kita bagaimana cara berfikir, merasa dan bertindak dlm berinteraksi dgn orang lain.</a:t>
            </a:r>
          </a:p>
          <a:p>
            <a:pPr marL="109728" indent="0">
              <a:buNone/>
            </a:pPr>
            <a:endParaRPr lang="en-US" dirty="0"/>
          </a:p>
        </p:txBody>
      </p:sp>
    </p:spTree>
    <p:extLst>
      <p:ext uri="{BB962C8B-B14F-4D97-AF65-F5344CB8AC3E}">
        <p14:creationId xmlns:p14="http://schemas.microsoft.com/office/powerpoint/2010/main" val="1326017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EFD9FD-2C7B-45F5-AA82-E89F9E219AAE}"/>
              </a:ext>
            </a:extLst>
          </p:cNvPr>
          <p:cNvSpPr>
            <a:spLocks noGrp="1"/>
          </p:cNvSpPr>
          <p:nvPr>
            <p:ph type="title"/>
          </p:nvPr>
        </p:nvSpPr>
        <p:spPr/>
        <p:txBody>
          <a:bodyPr>
            <a:normAutofit fontScale="90000"/>
          </a:bodyPr>
          <a:lstStyle/>
          <a:p>
            <a:r>
              <a:rPr lang="id-ID" sz="2800" dirty="0"/>
              <a:t>Dimensi Budaya menurut Halsfeted adalah:</a:t>
            </a:r>
            <a:br>
              <a:rPr lang="id-ID" sz="2800" dirty="0"/>
            </a:br>
            <a:endParaRPr lang="en-US" sz="2800" dirty="0"/>
          </a:p>
        </p:txBody>
      </p:sp>
      <p:sp>
        <p:nvSpPr>
          <p:cNvPr id="2" name="Content Placeholder 1">
            <a:extLst>
              <a:ext uri="{FF2B5EF4-FFF2-40B4-BE49-F238E27FC236}">
                <a16:creationId xmlns:a16="http://schemas.microsoft.com/office/drawing/2014/main" id="{25FF2698-4BE9-4E28-843D-C067E6725650}"/>
              </a:ext>
            </a:extLst>
          </p:cNvPr>
          <p:cNvSpPr>
            <a:spLocks noGrp="1"/>
          </p:cNvSpPr>
          <p:nvPr>
            <p:ph idx="1"/>
          </p:nvPr>
        </p:nvSpPr>
        <p:spPr/>
        <p:txBody>
          <a:bodyPr/>
          <a:lstStyle/>
          <a:p>
            <a:pPr>
              <a:buNone/>
            </a:pPr>
            <a:r>
              <a:rPr lang="id-ID" sz="2400" u="sng" dirty="0"/>
              <a:t>Individualism – Colectivism</a:t>
            </a:r>
          </a:p>
          <a:p>
            <a:pPr>
              <a:buNone/>
            </a:pPr>
            <a:endParaRPr lang="id-ID" dirty="0"/>
          </a:p>
          <a:p>
            <a:pPr>
              <a:buNone/>
            </a:pPr>
            <a:r>
              <a:rPr lang="id-ID" sz="2000" b="1" i="1" dirty="0"/>
              <a:t>Individualism</a:t>
            </a:r>
            <a:r>
              <a:rPr lang="id-ID" sz="2000" b="1" dirty="0"/>
              <a:t>  adalah;  menunjukkan  pada masyarakat dimana  ikatan antar  individu cenderung renggang, setiap orang cenderung mengurus diri masing-masing. Sedangkan budaya kolektif  orang terikat kuat dan saling berintegrasi, memiliki ikatan kelompok yang kohesif.</a:t>
            </a:r>
          </a:p>
          <a:p>
            <a:pPr marL="109728" indent="0">
              <a:buNone/>
            </a:pPr>
            <a:endParaRPr lang="en-US" dirty="0"/>
          </a:p>
        </p:txBody>
      </p:sp>
    </p:spTree>
    <p:extLst>
      <p:ext uri="{BB962C8B-B14F-4D97-AF65-F5344CB8AC3E}">
        <p14:creationId xmlns:p14="http://schemas.microsoft.com/office/powerpoint/2010/main" val="2893270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Karakteristik Budaya Individualistik</a:t>
            </a:r>
          </a:p>
        </p:txBody>
      </p:sp>
      <p:sp>
        <p:nvSpPr>
          <p:cNvPr id="3" name="Content Placeholder 2"/>
          <p:cNvSpPr>
            <a:spLocks noGrp="1"/>
          </p:cNvSpPr>
          <p:nvPr>
            <p:ph idx="1"/>
          </p:nvPr>
        </p:nvSpPr>
        <p:spPr/>
        <p:txBody>
          <a:bodyPr>
            <a:normAutofit/>
          </a:bodyPr>
          <a:lstStyle/>
          <a:p>
            <a:pPr marL="109728" indent="0">
              <a:buNone/>
            </a:pPr>
            <a:r>
              <a:rPr lang="id-ID" sz="2000" b="1" dirty="0"/>
              <a:t>Pendekatan pada nilai kemandirian</a:t>
            </a:r>
          </a:p>
          <a:p>
            <a:pPr marL="109728" indent="0">
              <a:buNone/>
            </a:pPr>
            <a:r>
              <a:rPr lang="id-ID" sz="2000" b="1" dirty="0"/>
              <a:t>Diri pribadi dianggap tinggi, pribadi adalah unik dan memiliki potensi serta bakat yang berbeda.</a:t>
            </a:r>
          </a:p>
          <a:p>
            <a:pPr marL="109728" indent="0">
              <a:buNone/>
            </a:pPr>
            <a:endParaRPr lang="id-ID" sz="2000" b="1" dirty="0"/>
          </a:p>
          <a:p>
            <a:pPr marL="109728" indent="0">
              <a:buNone/>
            </a:pPr>
            <a:r>
              <a:rPr lang="id-ID" sz="2000" b="1" dirty="0"/>
              <a:t>Individu didorong untuk dpt meraih apa yang mereka harapkan serta mengembangkan kemampuan.</a:t>
            </a:r>
          </a:p>
          <a:p>
            <a:pPr marL="109728" indent="0">
              <a:buNone/>
            </a:pPr>
            <a:r>
              <a:rPr lang="id-ID" sz="2000" b="1" dirty="0"/>
              <a:t>Individu diajarkan untuk indipenden,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6712"/>
          </a:xfrm>
        </p:spPr>
        <p:txBody>
          <a:bodyPr>
            <a:normAutofit/>
          </a:bodyPr>
          <a:lstStyle/>
          <a:p>
            <a:r>
              <a:rPr lang="id-ID" dirty="0"/>
              <a:t>lanjutan</a:t>
            </a:r>
          </a:p>
        </p:txBody>
      </p:sp>
      <p:sp>
        <p:nvSpPr>
          <p:cNvPr id="3" name="Content Placeholder 2"/>
          <p:cNvSpPr>
            <a:spLocks noGrp="1"/>
          </p:cNvSpPr>
          <p:nvPr>
            <p:ph idx="1"/>
          </p:nvPr>
        </p:nvSpPr>
        <p:spPr>
          <a:xfrm>
            <a:off x="457200" y="500042"/>
            <a:ext cx="8229600" cy="5572164"/>
          </a:xfrm>
        </p:spPr>
        <p:txBody>
          <a:bodyPr/>
          <a:lstStyle/>
          <a:p>
            <a:endParaRPr lang="id-ID" dirty="0"/>
          </a:p>
          <a:p>
            <a:endParaRPr lang="id-ID" dirty="0"/>
          </a:p>
          <a:p>
            <a:r>
              <a:rPr lang="id-ID" dirty="0"/>
              <a:t>Kontrol  sosial bergantung pada perseorangan bukan kelompok.</a:t>
            </a:r>
          </a:p>
          <a:p>
            <a:r>
              <a:rPr lang="id-ID" dirty="0"/>
              <a:t>Individu cenderung bergabung pada banyak kelompok. Iklim komunikasi dingin, kolektif cenderung hangat.</a:t>
            </a:r>
          </a:p>
          <a:p>
            <a:r>
              <a:rPr lang="id-ID" dirty="0"/>
              <a:t>Orang diajarkan untuk kreatif, percaya pada kemampan diri, kompetitif serta asertif/tanggap (Neuliep)</a:t>
            </a:r>
          </a:p>
          <a:p>
            <a:endParaRPr lang="id-ID" dirty="0"/>
          </a:p>
          <a:p>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300640-5E31-4787-84B1-DB6815FC3237}"/>
              </a:ext>
            </a:extLst>
          </p:cNvPr>
          <p:cNvSpPr>
            <a:spLocks noGrp="1"/>
          </p:cNvSpPr>
          <p:nvPr>
            <p:ph idx="1"/>
          </p:nvPr>
        </p:nvSpPr>
        <p:spPr/>
        <p:txBody>
          <a:bodyPr>
            <a:normAutofit/>
          </a:bodyPr>
          <a:lstStyle/>
          <a:p>
            <a:pPr marL="109728" indent="0">
              <a:buNone/>
            </a:pPr>
            <a:r>
              <a:rPr lang="id-ID" sz="3600" dirty="0">
                <a:latin typeface="Times New Roman" panose="02020603050405020304" pitchFamily="18" charset="0"/>
                <a:cs typeface="Times New Roman" panose="02020603050405020304" pitchFamily="18" charset="0"/>
              </a:rPr>
              <a:t>Persepsi </a:t>
            </a:r>
          </a:p>
          <a:p>
            <a:pPr marL="109728" indent="0">
              <a:buNone/>
            </a:pPr>
            <a:r>
              <a:rPr lang="id-ID" sz="3600" dirty="0">
                <a:latin typeface="Times New Roman" panose="02020603050405020304" pitchFamily="18" charset="0"/>
                <a:cs typeface="Times New Roman" panose="02020603050405020304" pitchFamily="18" charset="0"/>
              </a:rPr>
              <a:t>Apa yang anda pikirkan dan bagaimana anda berekasi terhadap sesuatu kejadian di pengaruhi oleh cara pandang anda terhadap dunia ini</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0826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Karakteristik budaya kolektif</a:t>
            </a:r>
          </a:p>
        </p:txBody>
      </p:sp>
      <p:sp>
        <p:nvSpPr>
          <p:cNvPr id="3" name="Content Placeholder 2"/>
          <p:cNvSpPr>
            <a:spLocks noGrp="1"/>
          </p:cNvSpPr>
          <p:nvPr>
            <p:ph idx="1"/>
          </p:nvPr>
        </p:nvSpPr>
        <p:spPr/>
        <p:txBody>
          <a:bodyPr>
            <a:normAutofit/>
          </a:bodyPr>
          <a:lstStyle/>
          <a:p>
            <a:r>
              <a:rPr lang="id-ID" sz="2800" b="1" dirty="0"/>
              <a:t>Menekankan pada nilai yang melayani kelompok diatas tujuan pribadi</a:t>
            </a:r>
          </a:p>
          <a:p>
            <a:r>
              <a:rPr lang="id-ID" sz="2800" b="1" dirty="0"/>
              <a:t>Ketergantungan satu dengan yang lain.</a:t>
            </a:r>
          </a:p>
          <a:p>
            <a:r>
              <a:rPr lang="id-ID" sz="2800" b="1" dirty="0"/>
              <a:t>Secara emosional terikat satu sama lainnya.</a:t>
            </a:r>
          </a:p>
          <a:p>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u="sng" dirty="0"/>
              <a:t>Power Distance</a:t>
            </a:r>
          </a:p>
        </p:txBody>
      </p:sp>
      <p:sp>
        <p:nvSpPr>
          <p:cNvPr id="3" name="Content Placeholder 2"/>
          <p:cNvSpPr>
            <a:spLocks noGrp="1"/>
          </p:cNvSpPr>
          <p:nvPr>
            <p:ph idx="1"/>
          </p:nvPr>
        </p:nvSpPr>
        <p:spPr/>
        <p:txBody>
          <a:bodyPr>
            <a:noAutofit/>
          </a:bodyPr>
          <a:lstStyle/>
          <a:p>
            <a:pPr>
              <a:buNone/>
            </a:pPr>
            <a:r>
              <a:rPr lang="id-ID" sz="2400" b="1" dirty="0"/>
              <a:t>Dimensi ini muncul dgn pertimbangan kesetaraan individu, bahwa masyarakat dibeberapa negara krisis kesetaraan banyak muncul. Beberapa orang merasa hebat kuat dan pandai, hal ini adalah power yang tidak setara diantara individu</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Kakarteristik Power Distance</a:t>
            </a:r>
          </a:p>
        </p:txBody>
      </p:sp>
      <p:sp>
        <p:nvSpPr>
          <p:cNvPr id="3" name="Content Placeholder 2"/>
          <p:cNvSpPr>
            <a:spLocks noGrp="1"/>
          </p:cNvSpPr>
          <p:nvPr>
            <p:ph idx="1"/>
          </p:nvPr>
        </p:nvSpPr>
        <p:spPr/>
        <p:txBody>
          <a:bodyPr>
            <a:normAutofit/>
          </a:bodyPr>
          <a:lstStyle/>
          <a:p>
            <a:r>
              <a:rPr lang="id-ID" sz="2400" b="1" dirty="0"/>
              <a:t>Budaya yang memiliki PDI besar, ketidaksetaraan memang diharapkan, yang memiliki PDI kecil sangat tergantung pada yang memiliki power.</a:t>
            </a:r>
          </a:p>
          <a:p>
            <a:r>
              <a:rPr lang="id-ID" sz="2400" b="1" dirty="0"/>
              <a:t>Pada budaya PDI besar, anak diajarkan untuk patuh.</a:t>
            </a:r>
          </a:p>
          <a:p>
            <a:r>
              <a:rPr lang="id-ID" sz="2400" b="1" dirty="0"/>
              <a:t>Power menekankan otoritas formal. Individu dgn posisi power memiliki kontrol terhadap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504056"/>
          </a:xfrm>
        </p:spPr>
        <p:txBody>
          <a:bodyPr>
            <a:normAutofit fontScale="90000"/>
          </a:bodyPr>
          <a:lstStyle/>
          <a:p>
            <a:r>
              <a:rPr lang="id-ID" dirty="0"/>
              <a:t>lanjutan</a:t>
            </a:r>
          </a:p>
        </p:txBody>
      </p:sp>
      <p:sp>
        <p:nvSpPr>
          <p:cNvPr id="3" name="Content Placeholder 2"/>
          <p:cNvSpPr>
            <a:spLocks noGrp="1"/>
          </p:cNvSpPr>
          <p:nvPr>
            <p:ph idx="1"/>
          </p:nvPr>
        </p:nvSpPr>
        <p:spPr/>
        <p:txBody>
          <a:bodyPr>
            <a:normAutofit/>
          </a:bodyPr>
          <a:lstStyle/>
          <a:p>
            <a:pPr>
              <a:buNone/>
            </a:pPr>
            <a:r>
              <a:rPr lang="id-ID" sz="2000" b="1" dirty="0"/>
              <a:t>Ganjaran, hukuman dan informasi. Budaya dgn PDI kecil memberikan nilai kepada menekankan pada kerja keras dan usaha.</a:t>
            </a:r>
          </a:p>
          <a:p>
            <a:r>
              <a:rPr lang="id-ID" sz="2000" b="1" dirty="0"/>
              <a:t>Power Distance Index(PDI) mempengaruhi perilaku nonverbal. Orang yang statusnya lebih rendah diajarkan untuk tdk memberikan kontak mata langsung pada orang yang memiliki status yang lebih tinggi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u="sng" dirty="0"/>
              <a:t>Uncertainty Avoidence</a:t>
            </a:r>
          </a:p>
        </p:txBody>
      </p:sp>
      <p:sp>
        <p:nvSpPr>
          <p:cNvPr id="3" name="Content Placeholder 2"/>
          <p:cNvSpPr>
            <a:spLocks noGrp="1"/>
          </p:cNvSpPr>
          <p:nvPr>
            <p:ph idx="1"/>
          </p:nvPr>
        </p:nvSpPr>
        <p:spPr/>
        <p:txBody>
          <a:bodyPr>
            <a:normAutofit/>
          </a:bodyPr>
          <a:lstStyle/>
          <a:p>
            <a:pPr>
              <a:buNone/>
            </a:pPr>
            <a:r>
              <a:rPr lang="id-ID" sz="2400" b="1" dirty="0"/>
              <a:t>Menghindari Ketidak Pastian:</a:t>
            </a:r>
          </a:p>
          <a:p>
            <a:pPr>
              <a:buNone/>
            </a:pPr>
            <a:r>
              <a:rPr lang="id-ID" sz="2400" b="1" dirty="0"/>
              <a:t>Gudykunnst dan Kim (2003) menyatakan kadang2 berkomunikasi dgn orang berbeda budaya dirasakan kurang nyaman karena situasi ketidakpastian dan ketidaktertebakan. </a:t>
            </a:r>
            <a:endParaRPr lang="id-ID"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04DF49-7153-4522-89CD-06C6325A65C4}"/>
              </a:ext>
            </a:extLst>
          </p:cNvPr>
          <p:cNvSpPr>
            <a:spLocks noGrp="1"/>
          </p:cNvSpPr>
          <p:nvPr>
            <p:ph idx="1"/>
          </p:nvPr>
        </p:nvSpPr>
        <p:spPr/>
        <p:txBody>
          <a:bodyPr/>
          <a:lstStyle/>
          <a:p>
            <a:pPr marL="0" indent="0">
              <a:buNone/>
            </a:pPr>
            <a:endParaRPr lang="id-ID" dirty="0"/>
          </a:p>
          <a:p>
            <a:pPr marL="0" indent="0">
              <a:buNone/>
            </a:pPr>
            <a:r>
              <a:rPr lang="id-ID" sz="2800" b="1" dirty="0"/>
              <a:t>Ketidakpastian tinggi,rasa curiga biasanya tinggi dan komunikasi menjadi sulit dan canggung. Hal ini menjadi penyebab tidak menyenangi berinteraksi dgn “orang asing”</a:t>
            </a:r>
          </a:p>
          <a:p>
            <a:pPr marL="0" indent="0">
              <a:buNone/>
            </a:pPr>
            <a:endParaRPr lang="en-US" dirty="0"/>
          </a:p>
        </p:txBody>
      </p:sp>
    </p:spTree>
    <p:extLst>
      <p:ext uri="{BB962C8B-B14F-4D97-AF65-F5344CB8AC3E}">
        <p14:creationId xmlns:p14="http://schemas.microsoft.com/office/powerpoint/2010/main" val="2181813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20688"/>
            <a:ext cx="8215370" cy="522296"/>
          </a:xfrm>
        </p:spPr>
        <p:txBody>
          <a:bodyPr>
            <a:normAutofit fontScale="90000"/>
          </a:bodyPr>
          <a:lstStyle/>
          <a:p>
            <a:r>
              <a:rPr lang="id-ID" dirty="0"/>
              <a:t>lanjutan</a:t>
            </a:r>
          </a:p>
        </p:txBody>
      </p:sp>
      <p:sp>
        <p:nvSpPr>
          <p:cNvPr id="3" name="Content Placeholder 2"/>
          <p:cNvSpPr>
            <a:spLocks noGrp="1"/>
          </p:cNvSpPr>
          <p:nvPr>
            <p:ph idx="1"/>
          </p:nvPr>
        </p:nvSpPr>
        <p:spPr>
          <a:xfrm>
            <a:off x="214282" y="1714488"/>
            <a:ext cx="8572560" cy="4857784"/>
          </a:xfrm>
        </p:spPr>
        <p:txBody>
          <a:bodyPr>
            <a:normAutofit/>
          </a:bodyPr>
          <a:lstStyle/>
          <a:p>
            <a:pPr>
              <a:buNone/>
            </a:pPr>
            <a:r>
              <a:rPr lang="id-ID" sz="2400" dirty="0"/>
              <a:t>Uncertainty avoidence adlah sejauh mana anggota budaya merasa terancam oleh situasi yang tidak diketahui dan dipahami.</a:t>
            </a:r>
          </a:p>
          <a:p>
            <a:pPr>
              <a:buNone/>
            </a:pPr>
            <a:r>
              <a:rPr lang="id-ID" sz="2400" dirty="0"/>
              <a:t>Menurut James G. Mach bahwa menangai ketidakpastian akan terjadi pada situasi manapun juga.</a:t>
            </a:r>
          </a:p>
          <a:p>
            <a:pPr>
              <a:buNone/>
            </a:pPr>
            <a:endParaRPr lang="id-ID" sz="2400" dirty="0"/>
          </a:p>
          <a:p>
            <a:pPr>
              <a:buNone/>
            </a:pPr>
            <a:r>
              <a:rPr lang="id-ID" sz="2400" dirty="0"/>
              <a:t>UIA dengan lingkungan kerja lebih memiliki aturan formal dan informal yang digunakan untuk megontrol pekerjaan.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u="sng" dirty="0"/>
              <a:t>High – Low Context</a:t>
            </a:r>
            <a:br>
              <a:rPr lang="id-ID" u="sng" dirty="0"/>
            </a:br>
            <a:r>
              <a:rPr lang="id-ID" u="sng" dirty="0"/>
              <a:t>Karakteristik dalam High Context</a:t>
            </a:r>
          </a:p>
        </p:txBody>
      </p:sp>
      <p:sp>
        <p:nvSpPr>
          <p:cNvPr id="3" name="Content Placeholder 2"/>
          <p:cNvSpPr>
            <a:spLocks noGrp="1"/>
          </p:cNvSpPr>
          <p:nvPr>
            <p:ph idx="1"/>
          </p:nvPr>
        </p:nvSpPr>
        <p:spPr/>
        <p:txBody>
          <a:bodyPr>
            <a:noAutofit/>
          </a:bodyPr>
          <a:lstStyle/>
          <a:p>
            <a:r>
              <a:rPr lang="id-ID" sz="2400" dirty="0"/>
              <a:t>HC, Komunikasi dilakukan dgn tingkat eksplisit yang rendah.</a:t>
            </a:r>
          </a:p>
          <a:p>
            <a:pPr marL="0" indent="0">
              <a:buNone/>
            </a:pPr>
            <a:endParaRPr lang="id-ID" sz="2400" dirty="0"/>
          </a:p>
          <a:p>
            <a:r>
              <a:rPr lang="id-ID" sz="2400" dirty="0"/>
              <a:t>Kata-kata tidak begitu penting untuk menyatakan sebuah arti, berkomunikasi berdasarkan pengalaman dan harapan. Mereka memahami informasi dari fisik, sosial dan lingkungan tidak perlu memberikan kode verbal.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273135"/>
          </a:xfrm>
        </p:spPr>
        <p:txBody>
          <a:bodyPr>
            <a:normAutofit fontScale="90000"/>
          </a:bodyPr>
          <a:lstStyle/>
          <a:p>
            <a:r>
              <a:rPr lang="id-ID" dirty="0"/>
              <a:t>lanjutan</a:t>
            </a:r>
          </a:p>
        </p:txBody>
      </p:sp>
      <p:sp>
        <p:nvSpPr>
          <p:cNvPr id="3" name="Content Placeholder 2"/>
          <p:cNvSpPr>
            <a:spLocks noGrp="1"/>
          </p:cNvSpPr>
          <p:nvPr>
            <p:ph idx="1"/>
          </p:nvPr>
        </p:nvSpPr>
        <p:spPr/>
        <p:txBody>
          <a:bodyPr>
            <a:normAutofit fontScale="92500"/>
          </a:bodyPr>
          <a:lstStyle/>
          <a:p>
            <a:r>
              <a:rPr lang="id-ID" sz="2400" dirty="0"/>
              <a:t>Penggunaan pesan secara implisit, diharapkan dan mengharapkan memahami komunikasi tidak terucapkan. Meskipun tidak semua komunikasi HC pada budaya kolektif  tinggi termasuk : Cina, Jepang, Korea, Vitnam dan beberapa negara Arab.</a:t>
            </a:r>
          </a:p>
          <a:p>
            <a:r>
              <a:rPr lang="id-ID" sz="2400" dirty="0"/>
              <a:t>HC mengedepankan keheningan dan saling pengertian, artinya sesuatu diletakkan pada pemahaman penerima</a:t>
            </a:r>
            <a:r>
              <a:rPr lang="id-ID" dirty="0"/>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a:t>Karakteristik Budaya Low Context </a:t>
            </a:r>
          </a:p>
        </p:txBody>
      </p:sp>
      <p:sp>
        <p:nvSpPr>
          <p:cNvPr id="3" name="Content Placeholder 2"/>
          <p:cNvSpPr>
            <a:spLocks noGrp="1"/>
          </p:cNvSpPr>
          <p:nvPr>
            <p:ph idx="1"/>
          </p:nvPr>
        </p:nvSpPr>
        <p:spPr/>
        <p:txBody>
          <a:bodyPr>
            <a:normAutofit lnSpcReduction="10000"/>
          </a:bodyPr>
          <a:lstStyle/>
          <a:p>
            <a:r>
              <a:rPr lang="id-ID" sz="2400" dirty="0"/>
              <a:t>Penyampaian pesan melalui kode eksplisit</a:t>
            </a:r>
          </a:p>
          <a:p>
            <a:r>
              <a:rPr lang="id-ID" sz="2400" dirty="0"/>
              <a:t>Mengutamakan kode verbal sebagai sumber informasi.</a:t>
            </a:r>
          </a:p>
          <a:p>
            <a:r>
              <a:rPr lang="id-ID" sz="2400" dirty="0"/>
              <a:t>Mengekspresikan secara verbal, cenderung berbicara sesuai dgn apa yang dirasakan,</a:t>
            </a:r>
          </a:p>
          <a:p>
            <a:r>
              <a:rPr lang="id-ID" sz="2400" dirty="0"/>
              <a:t>LC yang memiliki individualistik yang tinggi adalah:Swiss, Jerman dan Skandinavia.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A692C7-AA2B-4875-80E7-EAC1BA38D01E}"/>
              </a:ext>
            </a:extLst>
          </p:cNvPr>
          <p:cNvSpPr>
            <a:spLocks noGrp="1"/>
          </p:cNvSpPr>
          <p:nvPr>
            <p:ph idx="1"/>
          </p:nvPr>
        </p:nvSpPr>
        <p:spPr/>
        <p:txBody>
          <a:bodyPr/>
          <a:lstStyle/>
          <a:p>
            <a:pPr marL="109728" indent="0">
              <a:buNone/>
            </a:pPr>
            <a:endParaRPr lang="id-ID" dirty="0"/>
          </a:p>
          <a:p>
            <a:pPr marL="109728" indent="0">
              <a:buNone/>
            </a:pPr>
            <a:r>
              <a:rPr lang="id-ID" sz="2400" b="1" dirty="0"/>
              <a:t>Mengapa di Jepang dan Cina menghindari angka “4”. Di Amerika menghindari angka “13”</a:t>
            </a:r>
          </a:p>
          <a:p>
            <a:pPr marL="109728" indent="0">
              <a:buNone/>
            </a:pPr>
            <a:endParaRPr lang="id-ID" sz="2400" b="1" dirty="0"/>
          </a:p>
          <a:p>
            <a:pPr marL="109728" indent="0">
              <a:buNone/>
            </a:pPr>
            <a:r>
              <a:rPr lang="id-ID" sz="2400" b="1" dirty="0"/>
              <a:t>Di Amerika tanda “V” adalah tanda kemenangan, damai. Bagi orang jepang melihatnya sebagai kebahgiaan, keberhasilan.</a:t>
            </a:r>
            <a:endParaRPr lang="en-US" sz="2400" b="1" dirty="0"/>
          </a:p>
        </p:txBody>
      </p:sp>
    </p:spTree>
    <p:extLst>
      <p:ext uri="{BB962C8B-B14F-4D97-AF65-F5344CB8AC3E}">
        <p14:creationId xmlns:p14="http://schemas.microsoft.com/office/powerpoint/2010/main" val="2433976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32656"/>
            <a:ext cx="8229600" cy="504056"/>
          </a:xfrm>
        </p:spPr>
        <p:txBody>
          <a:bodyPr>
            <a:normAutofit fontScale="90000"/>
          </a:bodyPr>
          <a:lstStyle/>
          <a:p>
            <a:r>
              <a:rPr lang="id-ID" dirty="0"/>
              <a:t>lanjutan</a:t>
            </a:r>
          </a:p>
        </p:txBody>
      </p:sp>
      <p:sp>
        <p:nvSpPr>
          <p:cNvPr id="3" name="Content Placeholder 2"/>
          <p:cNvSpPr>
            <a:spLocks noGrp="1"/>
          </p:cNvSpPr>
          <p:nvPr>
            <p:ph idx="1"/>
          </p:nvPr>
        </p:nvSpPr>
        <p:spPr/>
        <p:txBody>
          <a:bodyPr>
            <a:noAutofit/>
          </a:bodyPr>
          <a:lstStyle/>
          <a:p>
            <a:r>
              <a:rPr lang="id-ID" sz="2800" dirty="0"/>
              <a:t>Pada LC memisahkan isu komunikasi dgn siapa berkomunikasi, biasanya tidak mengambil hati dari sebuah pembicaraan”don t” take it personality.” Sedangkan HC cenderung melihat topik, melihat siapa dan apa peran dia, jika menyerang cenderung diam.</a:t>
            </a:r>
          </a:p>
        </p:txBody>
      </p:sp>
      <p:sp>
        <p:nvSpPr>
          <p:cNvPr id="4" name="Rectangle 3"/>
          <p:cNvSpPr/>
          <p:nvPr/>
        </p:nvSpPr>
        <p:spPr>
          <a:xfrm>
            <a:off x="2894489" y="3244334"/>
            <a:ext cx="237566" cy="369332"/>
          </a:xfrm>
          <a:prstGeom prst="rect">
            <a:avLst/>
          </a:prstGeom>
        </p:spPr>
        <p:txBody>
          <a:bodyPr wrap="none">
            <a:spAutoFit/>
          </a:bodyPr>
          <a:lstStyle/>
          <a:p>
            <a:r>
              <a:rPr lang="id-ID" dirty="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u="sng" dirty="0"/>
              <a:t>Value Orintation</a:t>
            </a:r>
          </a:p>
        </p:txBody>
      </p:sp>
      <p:sp>
        <p:nvSpPr>
          <p:cNvPr id="3" name="Content Placeholder 2"/>
          <p:cNvSpPr>
            <a:spLocks noGrp="1"/>
          </p:cNvSpPr>
          <p:nvPr>
            <p:ph idx="1"/>
          </p:nvPr>
        </p:nvSpPr>
        <p:spPr/>
        <p:txBody>
          <a:bodyPr>
            <a:noAutofit/>
          </a:bodyPr>
          <a:lstStyle/>
          <a:p>
            <a:pPr>
              <a:buNone/>
            </a:pPr>
            <a:r>
              <a:rPr lang="id-ID" sz="2800" dirty="0"/>
              <a:t>Nilai mempengaruhi komunikasi antar budaya. </a:t>
            </a:r>
          </a:p>
          <a:p>
            <a:pPr>
              <a:buNone/>
            </a:pPr>
            <a:r>
              <a:rPr lang="id-ID" sz="2800" dirty="0"/>
              <a:t>Pada saat bertemu dgn orang lain yang berbeda budaya, pesan yang mereka sampaikan cenderung mengarahkan dan merefleksikan nilai dasar  dan orientasi nilai yang dianut masing2.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t>lanjutan</a:t>
            </a:r>
          </a:p>
        </p:txBody>
      </p:sp>
      <p:sp>
        <p:nvSpPr>
          <p:cNvPr id="2" name="Content Placeholder 1"/>
          <p:cNvSpPr>
            <a:spLocks noGrp="1"/>
          </p:cNvSpPr>
          <p:nvPr>
            <p:ph idx="1"/>
          </p:nvPr>
        </p:nvSpPr>
        <p:spPr/>
        <p:txBody>
          <a:bodyPr>
            <a:normAutofit fontScale="92500" lnSpcReduction="20000"/>
          </a:bodyPr>
          <a:lstStyle/>
          <a:p>
            <a:r>
              <a:rPr lang="id-ID" sz="4000" dirty="0"/>
              <a:t>Memahami sistem nilai budaya akan membantu mengidentifikasi kesamaan dan perbedaan antara orang yang berbeda budaya. Ini poin dari orientasi budaya.</a:t>
            </a:r>
          </a:p>
          <a:p>
            <a:endParaRPr lang="id-ID"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CBDA0F-951D-478B-8CC2-BF67A01ED2EB}"/>
              </a:ext>
            </a:extLst>
          </p:cNvPr>
          <p:cNvSpPr>
            <a:spLocks noGrp="1"/>
          </p:cNvSpPr>
          <p:nvPr>
            <p:ph idx="1"/>
          </p:nvPr>
        </p:nvSpPr>
        <p:spPr>
          <a:xfrm>
            <a:off x="1942415" y="980728"/>
            <a:ext cx="6591985" cy="4930494"/>
          </a:xfrm>
        </p:spPr>
        <p:txBody>
          <a:bodyPr/>
          <a:lstStyle/>
          <a:p>
            <a:r>
              <a:rPr lang="id-ID" sz="2400" b="1" dirty="0">
                <a:solidFill>
                  <a:srgbClr val="FF0000"/>
                </a:solidFill>
              </a:rPr>
              <a:t>Tugas kelompok untuk diskusi :</a:t>
            </a:r>
          </a:p>
          <a:p>
            <a:pPr marL="0" indent="0">
              <a:buNone/>
            </a:pPr>
            <a:endParaRPr lang="id-ID" sz="2400" b="1" dirty="0">
              <a:solidFill>
                <a:srgbClr val="FF0000"/>
              </a:solidFill>
            </a:endParaRPr>
          </a:p>
          <a:p>
            <a:pPr>
              <a:buAutoNum type="arabicPeriod"/>
            </a:pPr>
            <a:r>
              <a:rPr lang="id-ID" sz="2400" b="1" dirty="0">
                <a:solidFill>
                  <a:srgbClr val="FF0000"/>
                </a:solidFill>
              </a:rPr>
              <a:t>Amatilah Konsep budaya tinggi dan konteks rendah. Masalah apa yang yang anda dapat antisipasi ketika anda berkomunikasi dengan seseorang yang memiliki orientasi  konteks yang berbeda.?</a:t>
            </a:r>
          </a:p>
          <a:p>
            <a:pPr>
              <a:buAutoNum type="arabicPeriod"/>
            </a:pPr>
            <a:r>
              <a:rPr lang="id-ID" sz="2400" b="1" dirty="0">
                <a:solidFill>
                  <a:srgbClr val="FF0000"/>
                </a:solidFill>
              </a:rPr>
              <a:t> Bagaimana perbedaan budaya dalam mempengaruhi proses Komunikasi Antar budaya.</a:t>
            </a:r>
          </a:p>
          <a:p>
            <a:pPr marL="0" indent="0">
              <a:buNone/>
            </a:pPr>
            <a:endParaRPr lang="id-ID" sz="2400" b="1" dirty="0">
              <a:solidFill>
                <a:srgbClr val="FF0000"/>
              </a:solidFill>
            </a:endParaRPr>
          </a:p>
          <a:p>
            <a:pPr marL="0" indent="0">
              <a:buNone/>
            </a:pPr>
            <a:endParaRPr lang="id-ID" sz="2400" b="1" dirty="0">
              <a:solidFill>
                <a:srgbClr val="FF0000"/>
              </a:solidFill>
            </a:endParaRPr>
          </a:p>
          <a:p>
            <a:pPr marL="0" indent="0">
              <a:buNone/>
            </a:pPr>
            <a:endParaRPr lang="en-US" dirty="0"/>
          </a:p>
        </p:txBody>
      </p:sp>
    </p:spTree>
    <p:extLst>
      <p:ext uri="{BB962C8B-B14F-4D97-AF65-F5344CB8AC3E}">
        <p14:creationId xmlns:p14="http://schemas.microsoft.com/office/powerpoint/2010/main" val="3580722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ACBAE45-C81E-4EE8-9AD7-0EFC5D0B1C67}"/>
              </a:ext>
            </a:extLst>
          </p:cNvPr>
          <p:cNvSpPr>
            <a:spLocks noGrp="1"/>
          </p:cNvSpPr>
          <p:nvPr>
            <p:ph type="title"/>
          </p:nvPr>
        </p:nvSpPr>
        <p:spPr>
          <a:xfrm>
            <a:off x="611560" y="274638"/>
            <a:ext cx="8075240" cy="1143000"/>
          </a:xfrm>
        </p:spPr>
        <p:txBody>
          <a:bodyPr>
            <a:normAutofit/>
          </a:bodyPr>
          <a:lstStyle/>
          <a:p>
            <a:r>
              <a:rPr lang="id-ID" sz="2800" dirty="0">
                <a:latin typeface="Cambria" panose="02040503050406030204" pitchFamily="18" charset="0"/>
                <a:ea typeface="Cambria" panose="02040503050406030204" pitchFamily="18" charset="0"/>
              </a:rPr>
              <a:t>Persepsi</a:t>
            </a:r>
            <a:endParaRPr lang="en-US" sz="2800" dirty="0">
              <a:latin typeface="Cambria" panose="02040503050406030204" pitchFamily="18" charset="0"/>
              <a:ea typeface="Cambria" panose="02040503050406030204" pitchFamily="18" charset="0"/>
            </a:endParaRPr>
          </a:p>
        </p:txBody>
      </p:sp>
      <p:sp>
        <p:nvSpPr>
          <p:cNvPr id="2" name="Content Placeholder 1">
            <a:extLst>
              <a:ext uri="{FF2B5EF4-FFF2-40B4-BE49-F238E27FC236}">
                <a16:creationId xmlns:a16="http://schemas.microsoft.com/office/drawing/2014/main" id="{BB48A2F7-EC82-488D-BCD8-633D92379ECF}"/>
              </a:ext>
            </a:extLst>
          </p:cNvPr>
          <p:cNvSpPr>
            <a:spLocks noGrp="1"/>
          </p:cNvSpPr>
          <p:nvPr>
            <p:ph idx="1"/>
          </p:nvPr>
        </p:nvSpPr>
        <p:spPr/>
        <p:txBody>
          <a:bodyPr>
            <a:normAutofit/>
          </a:bodyPr>
          <a:lstStyle/>
          <a:p>
            <a:pPr marL="109728" indent="0">
              <a:buNone/>
            </a:pPr>
            <a:r>
              <a:rPr lang="id-ID" sz="2000" b="1" dirty="0"/>
              <a:t>Apa itu Persepsi ?</a:t>
            </a:r>
          </a:p>
          <a:p>
            <a:pPr marL="109728" indent="0">
              <a:buNone/>
            </a:pPr>
            <a:r>
              <a:rPr lang="id-ID" sz="2000" b="1" dirty="0"/>
              <a:t>Pengertian Pengertian </a:t>
            </a:r>
          </a:p>
          <a:p>
            <a:pPr marL="109728" indent="0">
              <a:buNone/>
            </a:pPr>
            <a:endParaRPr lang="id-ID" sz="2000" b="1" dirty="0"/>
          </a:p>
          <a:p>
            <a:pPr marL="109728" indent="0">
              <a:buNone/>
            </a:pPr>
            <a:r>
              <a:rPr lang="id-ID" sz="2000" b="1" dirty="0"/>
              <a:t>Persepsi merupakan cara untuk membuat dunia fisik dan sosial anda masuk akal.</a:t>
            </a:r>
          </a:p>
          <a:p>
            <a:pPr marL="109728" indent="0">
              <a:buNone/>
            </a:pPr>
            <a:endParaRPr lang="id-ID" sz="2000" b="1" dirty="0"/>
          </a:p>
          <a:p>
            <a:pPr marL="109728" indent="0">
              <a:buNone/>
            </a:pPr>
            <a:r>
              <a:rPr lang="id-ID" sz="2000" b="1" dirty="0"/>
              <a:t>Menurut Hermann Hesse, “ tidak ada kenyataan, selain yang ada dalam kita’ dunia yang ada pada anda “ meliputi simbol, benda, manusia, peristiwa, idiologi.</a:t>
            </a:r>
            <a:endParaRPr lang="en-US" sz="2000" b="1" dirty="0"/>
          </a:p>
        </p:txBody>
      </p:sp>
    </p:spTree>
    <p:extLst>
      <p:ext uri="{BB962C8B-B14F-4D97-AF65-F5344CB8AC3E}">
        <p14:creationId xmlns:p14="http://schemas.microsoft.com/office/powerpoint/2010/main" val="889835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998ED07-5808-4A73-8425-00FA31DA92A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836712"/>
            <a:ext cx="6768751" cy="4680520"/>
          </a:xfrm>
        </p:spPr>
      </p:pic>
    </p:spTree>
    <p:extLst>
      <p:ext uri="{BB962C8B-B14F-4D97-AF65-F5344CB8AC3E}">
        <p14:creationId xmlns:p14="http://schemas.microsoft.com/office/powerpoint/2010/main" val="3114879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60CE17F-481E-45AA-AA75-97F6C38F2E7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38250" y="1437481"/>
            <a:ext cx="6667500" cy="3752850"/>
          </a:xfrm>
        </p:spPr>
      </p:pic>
    </p:spTree>
    <p:extLst>
      <p:ext uri="{BB962C8B-B14F-4D97-AF65-F5344CB8AC3E}">
        <p14:creationId xmlns:p14="http://schemas.microsoft.com/office/powerpoint/2010/main" val="2374551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87EE78-640C-43C5-94A8-C8DC2DC978EE}"/>
              </a:ext>
            </a:extLst>
          </p:cNvPr>
          <p:cNvSpPr>
            <a:spLocks noGrp="1"/>
          </p:cNvSpPr>
          <p:nvPr>
            <p:ph idx="1"/>
          </p:nvPr>
        </p:nvSpPr>
        <p:spPr>
          <a:xfrm>
            <a:off x="457200" y="836712"/>
            <a:ext cx="8229600" cy="5170579"/>
          </a:xfrm>
        </p:spPr>
        <p:txBody>
          <a:bodyPr>
            <a:normAutofit/>
          </a:bodyPr>
          <a:lstStyle/>
          <a:p>
            <a:pPr marL="109728" indent="0">
              <a:buNone/>
            </a:pPr>
            <a:endParaRPr lang="id-ID" sz="3600" dirty="0"/>
          </a:p>
          <a:p>
            <a:pPr marL="109728" indent="0">
              <a:buNone/>
            </a:pPr>
            <a:r>
              <a:rPr lang="id-ID" sz="3600" dirty="0"/>
              <a:t>Menurut Gamble dan Gamble, “</a:t>
            </a:r>
          </a:p>
          <a:p>
            <a:pPr marL="109728" indent="0">
              <a:buNone/>
            </a:pPr>
            <a:r>
              <a:rPr lang="id-ID" sz="3600" dirty="0"/>
              <a:t>“persepsi merupakan proses seleksi, pengaturan dan penginterpretsian data sensor dan cara kita mengartikan dunia kita </a:t>
            </a:r>
            <a:endParaRPr lang="en-US" sz="3600" dirty="0"/>
          </a:p>
        </p:txBody>
      </p:sp>
    </p:spTree>
    <p:extLst>
      <p:ext uri="{BB962C8B-B14F-4D97-AF65-F5344CB8AC3E}">
        <p14:creationId xmlns:p14="http://schemas.microsoft.com/office/powerpoint/2010/main" val="2642017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91CBE53-B77C-42FF-B2A5-8FDFF4404C42}"/>
              </a:ext>
            </a:extLst>
          </p:cNvPr>
          <p:cNvSpPr>
            <a:spLocks noGrp="1"/>
          </p:cNvSpPr>
          <p:nvPr>
            <p:ph idx="1"/>
          </p:nvPr>
        </p:nvSpPr>
        <p:spPr>
          <a:xfrm>
            <a:off x="457200" y="980728"/>
            <a:ext cx="8229600" cy="5026563"/>
          </a:xfrm>
        </p:spPr>
        <p:txBody>
          <a:bodyPr/>
          <a:lstStyle/>
          <a:p>
            <a:pPr marL="109728" indent="0">
              <a:buNone/>
            </a:pPr>
            <a:endParaRPr lang="id-ID" dirty="0"/>
          </a:p>
          <a:p>
            <a:pPr marL="109728" indent="0">
              <a:buNone/>
            </a:pPr>
            <a:r>
              <a:rPr lang="id-ID" sz="2400" dirty="0"/>
              <a:t>Menurut Singer” kita mengalami segala sesuatu di dunia ini bukan sebagai mana adanya, namun, hanya ketika dunia ini datang kepada kita melalui alat indra kita”</a:t>
            </a:r>
          </a:p>
          <a:p>
            <a:pPr marL="109728" indent="0">
              <a:buNone/>
            </a:pPr>
            <a:endParaRPr lang="id-ID" sz="2400" dirty="0"/>
          </a:p>
          <a:p>
            <a:pPr marL="109728" indent="0">
              <a:buNone/>
            </a:pPr>
            <a:r>
              <a:rPr lang="id-ID" sz="2400" dirty="0"/>
              <a:t>Hal ini melibatkan bagaimana anda secara kognitif mengolah proses tersebut.</a:t>
            </a:r>
          </a:p>
          <a:p>
            <a:pPr marL="109728" indent="0">
              <a:buNone/>
            </a:pPr>
            <a:endParaRPr lang="id-ID" sz="2400" dirty="0"/>
          </a:p>
          <a:p>
            <a:pPr marL="109728" indent="0">
              <a:buNone/>
            </a:pPr>
            <a:r>
              <a:rPr lang="id-ID" sz="2400" dirty="0"/>
              <a:t>Aspek psikologis dari persepsi menolong anda untuk memahami komunikasi antar budaya.</a:t>
            </a:r>
            <a:endParaRPr lang="en-US" sz="2400" dirty="0"/>
          </a:p>
        </p:txBody>
      </p:sp>
    </p:spTree>
    <p:extLst>
      <p:ext uri="{BB962C8B-B14F-4D97-AF65-F5344CB8AC3E}">
        <p14:creationId xmlns:p14="http://schemas.microsoft.com/office/powerpoint/2010/main" val="3446034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074D34-11A5-4407-B834-4729096B64B0}"/>
              </a:ext>
            </a:extLst>
          </p:cNvPr>
          <p:cNvSpPr>
            <a:spLocks noGrp="1"/>
          </p:cNvSpPr>
          <p:nvPr>
            <p:ph idx="1"/>
          </p:nvPr>
        </p:nvSpPr>
        <p:spPr/>
        <p:txBody>
          <a:bodyPr>
            <a:normAutofit/>
          </a:bodyPr>
          <a:lstStyle/>
          <a:p>
            <a:pPr marL="109728" indent="0">
              <a:buNone/>
            </a:pPr>
            <a:r>
              <a:rPr lang="id-ID" sz="3600" dirty="0"/>
              <a:t> </a:t>
            </a:r>
          </a:p>
          <a:p>
            <a:pPr marL="109728" indent="0">
              <a:buNone/>
            </a:pPr>
            <a:r>
              <a:rPr lang="id-ID" sz="3600" dirty="0"/>
              <a:t>jadi persepsi adalah respon anda terhadap peristiwa sebagian ditentukaan oleh budaya.</a:t>
            </a:r>
            <a:endParaRPr lang="en-US" sz="3600" dirty="0"/>
          </a:p>
        </p:txBody>
      </p:sp>
    </p:spTree>
    <p:extLst>
      <p:ext uri="{BB962C8B-B14F-4D97-AF65-F5344CB8AC3E}">
        <p14:creationId xmlns:p14="http://schemas.microsoft.com/office/powerpoint/2010/main" val="326046612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1960</TotalTime>
  <Words>1176</Words>
  <Application>Microsoft Office PowerPoint</Application>
  <PresentationFormat>On-screen Show (4:3)</PresentationFormat>
  <Paragraphs>110</Paragraphs>
  <Slides>33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Cambria</vt:lpstr>
      <vt:lpstr>Century Gothic</vt:lpstr>
      <vt:lpstr>Times New Roman</vt:lpstr>
      <vt:lpstr>Wingdings 3</vt:lpstr>
      <vt:lpstr>Wisp</vt:lpstr>
      <vt:lpstr>Bab 5: Membentuk Interpretasi Realitas Nilai Budaya </vt:lpstr>
      <vt:lpstr>PowerPoint Presentation</vt:lpstr>
      <vt:lpstr>PowerPoint Presentation</vt:lpstr>
      <vt:lpstr>Persepsi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Persepsi dan budaya </vt:lpstr>
      <vt:lpstr>PowerPoint Presentation</vt:lpstr>
      <vt:lpstr>PowerPoint Presentation</vt:lpstr>
      <vt:lpstr>PowerPoint Presentation</vt:lpstr>
      <vt:lpstr>Variabel Budaya</vt:lpstr>
      <vt:lpstr>Dimensi Budaya menurut Halsfeted adalah: </vt:lpstr>
      <vt:lpstr>Karakteristik Budaya Individualistik</vt:lpstr>
      <vt:lpstr>lanjutan</vt:lpstr>
      <vt:lpstr>Karakteristik budaya kolektif</vt:lpstr>
      <vt:lpstr>Power Distance</vt:lpstr>
      <vt:lpstr>Kakarteristik Power Distance</vt:lpstr>
      <vt:lpstr>lanjutan</vt:lpstr>
      <vt:lpstr>Uncertainty Avoidence</vt:lpstr>
      <vt:lpstr>PowerPoint Presentation</vt:lpstr>
      <vt:lpstr>lanjutan</vt:lpstr>
      <vt:lpstr>High – Low Context Karakteristik dalam High Context</vt:lpstr>
      <vt:lpstr>lanjutan</vt:lpstr>
      <vt:lpstr>Karakteristik Budaya Low Context </vt:lpstr>
      <vt:lpstr>lanjutan</vt:lpstr>
      <vt:lpstr>Value Orintation</vt:lpstr>
      <vt:lpstr>lanjutan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Variabel Budaya</dc:title>
  <dc:creator>COMPAQ</dc:creator>
  <cp:lastModifiedBy>Nur Idaman</cp:lastModifiedBy>
  <cp:revision>165</cp:revision>
  <dcterms:created xsi:type="dcterms:W3CDTF">2009-11-07T14:32:16Z</dcterms:created>
  <dcterms:modified xsi:type="dcterms:W3CDTF">2024-10-28T15:27:43Z</dcterms:modified>
</cp:coreProperties>
</file>